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3" r:id="rId4"/>
    <p:sldId id="264" r:id="rId5"/>
    <p:sldId id="265" r:id="rId6"/>
    <p:sldId id="266" r:id="rId7"/>
    <p:sldId id="271" r:id="rId8"/>
    <p:sldId id="272" r:id="rId9"/>
    <p:sldId id="273" r:id="rId10"/>
    <p:sldId id="274" r:id="rId11"/>
    <p:sldId id="275" r:id="rId12"/>
    <p:sldId id="286" r:id="rId13"/>
    <p:sldId id="267" r:id="rId14"/>
    <p:sldId id="285" r:id="rId15"/>
    <p:sldId id="287" r:id="rId16"/>
    <p:sldId id="276" r:id="rId17"/>
    <p:sldId id="278" r:id="rId18"/>
    <p:sldId id="279" r:id="rId19"/>
    <p:sldId id="280" r:id="rId20"/>
    <p:sldId id="26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Say Something" id="{1384701E-1AB4-45A1-A876-AB5277D27F0D}">
          <p14:sldIdLst>
            <p14:sldId id="257"/>
            <p14:sldId id="263"/>
            <p14:sldId id="264"/>
            <p14:sldId id="265"/>
          </p14:sldIdLst>
        </p14:section>
        <p14:section name="Network Architecture" id="{D653ECE0-44B7-4FBE-9AE4-B6AC64AF6ECC}">
          <p14:sldIdLst>
            <p14:sldId id="266"/>
            <p14:sldId id="271"/>
            <p14:sldId id="272"/>
            <p14:sldId id="273"/>
            <p14:sldId id="274"/>
            <p14:sldId id="275"/>
          </p14:sldIdLst>
        </p14:section>
        <p14:section name="MCDB" id="{8BFC73ED-7E0E-4172-928A-114164D00957}">
          <p14:sldIdLst>
            <p14:sldId id="286"/>
            <p14:sldId id="267"/>
          </p14:sldIdLst>
        </p14:section>
        <p14:section name="Diffusion-Denosing Process" id="{27275856-1956-4A9A-B576-4AA66886FE61}">
          <p14:sldIdLst>
            <p14:sldId id="285"/>
            <p14:sldId id="287"/>
          </p14:sldIdLst>
        </p14:section>
        <p14:section name="Experiment" id="{396A7FA0-C730-4B31-9122-10CFD42C40B9}">
          <p14:sldIdLst>
            <p14:sldId id="276"/>
            <p14:sldId id="278"/>
            <p14:sldId id="279"/>
            <p14:sldId id="280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FBD"/>
    <a:srgbClr val="7030A0"/>
    <a:srgbClr val="2CA02C"/>
    <a:srgbClr val="1F77B4"/>
    <a:srgbClr val="FF7F00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45" autoAdjust="0"/>
  </p:normalViewPr>
  <p:slideViewPr>
    <p:cSldViewPr snapToGrid="0" showGuides="1">
      <p:cViewPr varScale="1">
        <p:scale>
          <a:sx n="88" d="100"/>
          <a:sy n="88" d="100"/>
        </p:scale>
        <p:origin x="900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zh-CN" dirty="0"/>
              <a:t>Φ</a:t>
            </a:r>
            <a:r>
              <a:rPr lang="en-US" altLang="zh-CN" dirty="0"/>
              <a:t>(</a:t>
            </a:r>
            <a:r>
              <a:rPr lang="zh-CN" altLang="en-US" dirty="0"/>
              <a:t>゜▽゜*</a:t>
            </a:r>
            <a:r>
              <a:rPr lang="en-US" altLang="zh-CN" dirty="0"/>
              <a:t>)♪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99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该模型使用单目引导 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c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从随机深度初始化 </a:t>
            </a:r>
            <a:r>
              <a:rPr lang="en-US" altLang="zh-CN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en-US" altLang="zh-CN" b="0" i="0" baseline="-2500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T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细化深度图 </a:t>
            </a:r>
            <a:r>
              <a:rPr lang="en-US" altLang="zh-CN" b="0" i="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en-US" altLang="zh-CN" b="0" i="0" baseline="-25000" dirty="0" err="1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t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到精炼估计结果 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x</a:t>
            </a:r>
            <a:r>
              <a:rPr lang="en-US" altLang="zh-CN" b="0" i="0" baseline="-25000" dirty="0">
                <a:solidFill>
                  <a:srgbClr val="1A1A1A"/>
                </a:solidFill>
                <a:effectLst/>
                <a:latin typeface="Segoe UI" panose="020B0502040204020203" pitchFamily="34" charset="0"/>
              </a:rPr>
              <a:t>0</a:t>
            </a:r>
          </a:p>
          <a:p>
            <a:endParaRPr lang="en-US" altLang="zh-CN" b="0" i="0" baseline="-25000" dirty="0">
              <a:solidFill>
                <a:srgbClr val="1A1A1A"/>
              </a:solidFill>
              <a:effectLst/>
              <a:latin typeface="Segoe UI" panose="020B0502040204020203" pitchFamily="34" charset="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当前的方法通常将此问题建模为回归或分类任务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.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我们提出了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DiffusionDepth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，这是一种新方法，将单目深度估计重新表述为去噪扩散过程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.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Inter"/>
              </a:rPr>
              <a:t>它学习一个迭代的去噪过程，以单目视觉条件为引导，将随机深度分布“去噪”为深度图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. </a:t>
            </a:r>
            <a:endParaRPr lang="zh-CN" altLang="en-US" baseline="-25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66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19" y="365125"/>
            <a:ext cx="6930762" cy="666153"/>
          </a:xfrm>
          <a:prstGeom prst="rect">
            <a:avLst/>
          </a:prstGeom>
        </p:spPr>
        <p:txBody>
          <a:bodyPr/>
          <a:lstStyle>
            <a:lvl1pPr>
              <a:defRPr sz="4350" b="1" baseline="0">
                <a:latin typeface="Calibri" panose="020F050202020403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webp"/><Relationship Id="rId7" Type="http://schemas.openxmlformats.org/officeDocument/2006/relationships/image" Target="../media/image2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9819C68E-B820-BEBD-D2FE-B91EA2A02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0"/>
          <a:stretch/>
        </p:blipFill>
        <p:spPr>
          <a:xfrm>
            <a:off x="0" y="-58057"/>
            <a:ext cx="12192000" cy="6916057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6A311D2F-7821-286C-A102-E76ED13DE87F}"/>
              </a:ext>
            </a:extLst>
          </p:cNvPr>
          <p:cNvSpPr/>
          <p:nvPr/>
        </p:nvSpPr>
        <p:spPr>
          <a:xfrm>
            <a:off x="0" y="-58058"/>
            <a:ext cx="12176760" cy="6916057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FF6BF0-8069-1AAC-0F98-5E1151FA17DE}"/>
              </a:ext>
            </a:extLst>
          </p:cNvPr>
          <p:cNvSpPr txBox="1"/>
          <p:nvPr/>
        </p:nvSpPr>
        <p:spPr>
          <a:xfrm>
            <a:off x="0" y="1191732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DiffusionDepth</a:t>
            </a:r>
            <a:r>
              <a:rPr lang="en-US" altLang="zh-CN" sz="2800" b="1" dirty="0">
                <a:solidFill>
                  <a:schemeClr val="bg1"/>
                </a:solidFill>
              </a:rPr>
              <a:t>: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Denoising Approach for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Monocular </a:t>
            </a:r>
            <a:r>
              <a:rPr lang="en-US" altLang="zh-CN" sz="2800" b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</a:t>
            </a:r>
            <a:r>
              <a:rPr lang="en-US" altLang="zh-CN" sz="2800" b="1" dirty="0">
                <a:solidFill>
                  <a:srgbClr val="800FBD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Estimation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E5FF25-AE63-75CB-F124-0EF853FF7E5C}"/>
              </a:ext>
            </a:extLst>
          </p:cNvPr>
          <p:cNvSpPr txBox="1"/>
          <p:nvPr/>
        </p:nvSpPr>
        <p:spPr>
          <a:xfrm>
            <a:off x="2884025" y="2967227"/>
            <a:ext cx="6423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Abstract: Monocular depth estimation is a challenging task that predicts the pixel-wise depth from a single 2D image. Current methods typically model this problem as a regression or classification task. We propose </a:t>
            </a:r>
            <a:r>
              <a:rPr lang="en-US" altLang="zh-CN" b="1" i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new approach that reformulates monocular depth estimation as a denoising diffusion process. It learns an iterative denoising process to ‘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denoise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random depth distribution into a depth map with the guidance of monocular visual conditions.</a:t>
            </a:r>
            <a:endParaRPr lang="zh-CN" alt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EE6EC7-B092-F16E-87B5-11479C480296}"/>
              </a:ext>
            </a:extLst>
          </p:cNvPr>
          <p:cNvSpPr txBox="1"/>
          <p:nvPr/>
        </p:nvSpPr>
        <p:spPr>
          <a:xfrm>
            <a:off x="3047999" y="25151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University of Technology Sydney</a:t>
            </a:r>
            <a:endParaRPr lang="zh-CN" alt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EC7BA5-184A-B85F-4043-378A1FCDE5C6}"/>
              </a:ext>
            </a:extLst>
          </p:cNvPr>
          <p:cNvSpPr txBox="1"/>
          <p:nvPr/>
        </p:nvSpPr>
        <p:spPr>
          <a:xfrm>
            <a:off x="-58058" y="6414108"/>
            <a:ext cx="122500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PubDate</a:t>
            </a:r>
            <a:r>
              <a:rPr lang="zh-CN" altLang="en-US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3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Aug 2023               Subject</a:t>
            </a:r>
            <a:r>
              <a:rPr lang="en-US" altLang="zh-CN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and Pattern Recognition(CVPR 2024)</a:t>
            </a:r>
            <a:r>
              <a:rPr lang="en-US" altLang="zh-CN" sz="13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3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45F84D-091B-2E88-3051-AFDC2FF80F6E}"/>
              </a:ext>
            </a:extLst>
          </p:cNvPr>
          <p:cNvSpPr txBox="1"/>
          <p:nvPr/>
        </p:nvSpPr>
        <p:spPr>
          <a:xfrm>
            <a:off x="3047999" y="21458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Yiqun</a:t>
            </a:r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 Duan</a:t>
            </a:r>
            <a:endParaRPr lang="zh-CN" alt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DF0DD-C13D-0A36-9F1D-BE10AF237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B6952-F644-D7B6-C90D-6CE98600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29D19C-E397-521E-5D90-306EC462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72E13A-6CA2-FE20-4A6A-7E63770D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C4B66A-73C2-8EB2-F0CE-EF8359A6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C781D4-33CB-64A9-3BD8-611CE94F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70" r="2864"/>
          <a:stretch/>
        </p:blipFill>
        <p:spPr>
          <a:xfrm>
            <a:off x="573219" y="1031400"/>
            <a:ext cx="11288623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7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BF941-4670-3DC7-086C-1FA2F65F5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A9D30-155A-AF9B-40FB-EF1DBFED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DDE147-0F9A-FD71-11E7-FE2BC2FF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D8DA31-9758-3A80-40D1-CE0118DC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FAB451-6BDE-5D3C-17DE-95B59FD9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7DA3CC-F4A0-03A7-A510-B78E90BB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897"/>
            <a:ext cx="12192000" cy="30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0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7234F-A6D8-3575-7E65-F9A260E8F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BE5C3-5DF4-6CD1-0D45-8C4948F4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18" y="365125"/>
            <a:ext cx="9601295" cy="666153"/>
          </a:xfrm>
        </p:spPr>
        <p:txBody>
          <a:bodyPr/>
          <a:lstStyle/>
          <a:p>
            <a:r>
              <a:rPr lang="en-US" altLang="zh-CN" dirty="0"/>
              <a:t>Monocular Conditioned Denoising Block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76A455-15AC-C859-FB85-3F1AEA78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056045-0C86-0BF9-9C90-9E4CCD34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28A52D-395B-49FF-D5CD-4B6261B2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866D21-3969-D5D7-F263-8DA14231F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5263" y="1273680"/>
            <a:ext cx="7801366" cy="43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7C392-D359-9719-11B2-B826C2C3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18" y="365125"/>
            <a:ext cx="9601295" cy="666153"/>
          </a:xfrm>
        </p:spPr>
        <p:txBody>
          <a:bodyPr/>
          <a:lstStyle/>
          <a:p>
            <a:r>
              <a:rPr lang="en-US" altLang="zh-CN" dirty="0"/>
              <a:t>Monocular Conditioned Denoising Block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367D94-C310-DF58-9EEA-DF53EB27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DF5B6D-2A9F-73D7-B997-0745DF0F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06C13A-5503-4070-856B-917A82D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D81CC-8504-A2CB-7619-400C5F93F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19" y="1774035"/>
            <a:ext cx="5109092" cy="28230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B4ED06-C336-30F2-9A8A-DB5D288F7376}"/>
              </a:ext>
            </a:extLst>
          </p:cNvPr>
          <p:cNvSpPr txBox="1"/>
          <p:nvPr/>
        </p:nvSpPr>
        <p:spPr>
          <a:xfrm>
            <a:off x="6509691" y="2169886"/>
            <a:ext cx="5246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DDIM</a:t>
            </a:r>
            <a:r>
              <a:rPr lang="zh-CN" altLang="en-US" dirty="0"/>
              <a:t>（</a:t>
            </a:r>
            <a:r>
              <a:rPr lang="en-US" altLang="zh-CN" dirty="0"/>
              <a:t>Denoising Diffusion Implicit Models</a:t>
            </a:r>
            <a:r>
              <a:rPr lang="zh-CN" altLang="en-US" dirty="0"/>
              <a:t>）是一种改进的扩散模型推理方法，由 </a:t>
            </a:r>
            <a:r>
              <a:rPr lang="en-US" altLang="zh-CN" b="1" dirty="0"/>
              <a:t>Nichol et al.</a:t>
            </a:r>
            <a:r>
              <a:rPr lang="en-US" altLang="zh-CN" dirty="0"/>
              <a:t> </a:t>
            </a:r>
            <a:r>
              <a:rPr lang="zh-CN" altLang="en-US" dirty="0"/>
              <a:t>在 </a:t>
            </a:r>
            <a:r>
              <a:rPr lang="en-US" altLang="zh-CN" dirty="0"/>
              <a:t>2021 </a:t>
            </a:r>
            <a:r>
              <a:rPr lang="zh-CN" altLang="en-US" dirty="0"/>
              <a:t>年提出，用于加速去噪采样过程</a:t>
            </a:r>
            <a:r>
              <a:rPr lang="en-US" altLang="zh-CN" dirty="0"/>
              <a:t>. </a:t>
            </a:r>
            <a:r>
              <a:rPr lang="zh-CN" altLang="en-US" dirty="0"/>
              <a:t>相较于标准的 </a:t>
            </a:r>
            <a:r>
              <a:rPr lang="en-US" altLang="zh-CN" dirty="0"/>
              <a:t>Denoising Diffusion Probabilistic Models (</a:t>
            </a:r>
            <a:r>
              <a:rPr lang="en-US" altLang="zh-CN" b="1" dirty="0"/>
              <a:t>DDPM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DDIM </a:t>
            </a:r>
            <a:r>
              <a:rPr lang="zh-CN" altLang="en-US" dirty="0"/>
              <a:t>采用</a:t>
            </a:r>
            <a:r>
              <a:rPr lang="zh-CN" altLang="en-US" b="1" dirty="0"/>
              <a:t>确定性推理（</a:t>
            </a:r>
            <a:r>
              <a:rPr lang="en-US" altLang="zh-CN" b="1" dirty="0"/>
              <a:t>Deterministic Inference</a:t>
            </a:r>
            <a:r>
              <a:rPr lang="zh-CN" altLang="en-US" b="1" dirty="0"/>
              <a:t>）</a:t>
            </a:r>
            <a:r>
              <a:rPr lang="zh-CN" altLang="en-US" dirty="0"/>
              <a:t>，从而减少采样步骤，同时提高生成图像的多样性和质量</a:t>
            </a:r>
            <a:r>
              <a:rPr lang="en-US" altLang="zh-CN" dirty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81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ECAD8-ADA0-DB78-44F7-1DB21213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48AF52-0CB2-59BD-309C-11356ED0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74784F-E2E8-11C7-96F1-AEE1A67F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A06FCD-0AE1-BF66-4D11-E55A6912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13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FD2CDF-9DCD-864F-D1C2-C62CA305A035}"/>
                  </a:ext>
                </a:extLst>
              </p:cNvPr>
              <p:cNvSpPr txBox="1"/>
              <p:nvPr/>
            </p:nvSpPr>
            <p:spPr>
              <a:xfrm>
                <a:off x="838200" y="1386878"/>
                <a:ext cx="6665781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扩散过程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和去噪过程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zh-CN" altLang="en-US" dirty="0"/>
                  <a:t>分别在方程 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(1) </a:t>
                </a:r>
                <a:r>
                  <a:rPr lang="zh-CN" altLang="en-US" dirty="0"/>
                  <a:t>和方程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(3) </a:t>
                </a:r>
                <a:r>
                  <a:rPr lang="zh-CN" altLang="en-US" dirty="0"/>
                  <a:t>中定义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可训练参数主要包括</a:t>
                </a:r>
                <a:r>
                  <a:rPr lang="zh-CN" altLang="en-US" b="1" dirty="0"/>
                  <a:t>条件去噪模型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以及前文描述的视觉特征提取器</a:t>
                </a:r>
                <a:r>
                  <a:rPr lang="en-US" altLang="zh-CN" dirty="0"/>
                  <a:t>(</a:t>
                </a:r>
                <a:r>
                  <a:rPr lang="en-US" altLang="zh-CN" b="1" dirty="0"/>
                  <a:t>MCDB</a:t>
                </a:r>
                <a:r>
                  <a:rPr lang="en-US" altLang="zh-CN" dirty="0"/>
                  <a:t>). </a:t>
                </a:r>
              </a:p>
              <a:p>
                <a:r>
                  <a:rPr lang="zh-CN" altLang="en-US" dirty="0"/>
                  <a:t>模型通过最小化方程 </a:t>
                </a:r>
                <a:r>
                  <a:rPr lang="en-US" altLang="zh-CN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(4) 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𝑑𝑑𝑖𝑚</m:t>
                        </m:r>
                      </m:sub>
                    </m:sSub>
                  </m:oMath>
                </a14:m>
                <a:r>
                  <a:rPr lang="zh-CN" altLang="en-US" dirty="0"/>
                  <a:t>进行训练，该损失用于约束扩散结果并优化去噪预测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FD2CDF-9DCD-864F-D1C2-C62CA305A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86878"/>
                <a:ext cx="6665781" cy="1477328"/>
              </a:xfrm>
              <a:prstGeom prst="rect">
                <a:avLst/>
              </a:prstGeom>
              <a:blipFill>
                <a:blip r:embed="rId2"/>
                <a:stretch>
                  <a:fillRect l="-915" t="-2893" r="-732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29C8880-39CF-92ED-14F0-F27549775FD0}"/>
                  </a:ext>
                </a:extLst>
              </p:cNvPr>
              <p:cNvSpPr txBox="1"/>
              <p:nvPr/>
            </p:nvSpPr>
            <p:spPr>
              <a:xfrm>
                <a:off x="1629392" y="3126084"/>
                <a:ext cx="39040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𝑑𝑑𝑖𝑚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29C8880-39CF-92ED-14F0-F27549775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392" y="3126084"/>
                <a:ext cx="3904017" cy="369332"/>
              </a:xfrm>
              <a:prstGeom prst="rect">
                <a:avLst/>
              </a:prstGeom>
              <a:blipFill>
                <a:blip r:embed="rId3"/>
                <a:stretch>
                  <a:fillRect l="-1092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315057B-DB16-B589-8370-A5A58C33D9EB}"/>
              </a:ext>
            </a:extLst>
          </p:cNvPr>
          <p:cNvSpPr txBox="1"/>
          <p:nvPr/>
        </p:nvSpPr>
        <p:spPr>
          <a:xfrm>
            <a:off x="6560458" y="3184291"/>
            <a:ext cx="66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FC46B3-AC9A-CBE5-0986-0A9A4FF64C0D}"/>
                  </a:ext>
                </a:extLst>
              </p:cNvPr>
              <p:cNvSpPr txBox="1"/>
              <p:nvPr/>
            </p:nvSpPr>
            <p:spPr>
              <a:xfrm>
                <a:off x="838200" y="3806541"/>
                <a:ext cx="666578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其中，去噪结果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可以通过扩散过程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以步长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进行采样计算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实际上，该过程相当于在去噪推理的每个步骤中，通过逆扩散过程逐步细化深度潜在特征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CFC46B3-AC9A-CBE5-0986-0A9A4FF64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6541"/>
                <a:ext cx="6665781" cy="923330"/>
              </a:xfrm>
              <a:prstGeom prst="rect">
                <a:avLst/>
              </a:prstGeom>
              <a:blipFill>
                <a:blip r:embed="rId4"/>
                <a:stretch>
                  <a:fillRect l="-823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D81E33CE-0492-5EB2-7C8F-0BDD3FD8EA32}"/>
              </a:ext>
            </a:extLst>
          </p:cNvPr>
          <p:cNvGrpSpPr/>
          <p:nvPr/>
        </p:nvGrpSpPr>
        <p:grpSpPr>
          <a:xfrm>
            <a:off x="7831867" y="2075677"/>
            <a:ext cx="4360133" cy="2217227"/>
            <a:chOff x="7831867" y="1846536"/>
            <a:chExt cx="4360133" cy="2217227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701ECB7-A8AE-1C0B-9852-B39B8512FB68}"/>
                </a:ext>
              </a:extLst>
            </p:cNvPr>
            <p:cNvSpPr/>
            <p:nvPr/>
          </p:nvSpPr>
          <p:spPr>
            <a:xfrm>
              <a:off x="7831867" y="1846536"/>
              <a:ext cx="4114800" cy="2217227"/>
            </a:xfrm>
            <a:prstGeom prst="roundRect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2FD1EEA-547B-9F39-1595-7BC25619E3EA}"/>
                    </a:ext>
                  </a:extLst>
                </p:cNvPr>
                <p:cNvSpPr txBox="1"/>
                <p:nvPr/>
              </p:nvSpPr>
              <p:spPr>
                <a:xfrm>
                  <a:off x="7884766" y="2270260"/>
                  <a:ext cx="3571234" cy="3354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rad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l-GR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Ι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2FD1EEA-547B-9F39-1595-7BC25619E3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766" y="2270260"/>
                  <a:ext cx="3571234" cy="335413"/>
                </a:xfrm>
                <a:prstGeom prst="rect">
                  <a:avLst/>
                </a:prstGeom>
                <a:blipFill>
                  <a:blip r:embed="rId5"/>
                  <a:stretch>
                    <a:fillRect l="-1024"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06BF179-7732-ED7D-0FF0-2AFB61C77E37}"/>
                    </a:ext>
                  </a:extLst>
                </p:cNvPr>
                <p:cNvSpPr txBox="1"/>
                <p:nvPr/>
              </p:nvSpPr>
              <p:spPr>
                <a:xfrm>
                  <a:off x="7884766" y="3199859"/>
                  <a:ext cx="3728072" cy="2787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), </m:t>
                            </m:r>
                            <m:sSubSup>
                              <m:sSub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a:rPr lang="el-GR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Ι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06BF179-7732-ED7D-0FF0-2AFB61C77E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766" y="3199859"/>
                  <a:ext cx="3728072" cy="278794"/>
                </a:xfrm>
                <a:prstGeom prst="rect">
                  <a:avLst/>
                </a:prstGeom>
                <a:blipFill>
                  <a:blip r:embed="rId6"/>
                  <a:stretch>
                    <a:fillRect l="-980" t="-2222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462685E-4510-BA52-8E6D-7EFEBF353CC7}"/>
                </a:ext>
              </a:extLst>
            </p:cNvPr>
            <p:cNvSpPr txBox="1"/>
            <p:nvPr/>
          </p:nvSpPr>
          <p:spPr>
            <a:xfrm>
              <a:off x="11524343" y="2258230"/>
              <a:ext cx="667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(1)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4829712-E4A7-3DF3-D322-4C9D20D5D5AA}"/>
                </a:ext>
              </a:extLst>
            </p:cNvPr>
            <p:cNvSpPr txBox="1"/>
            <p:nvPr/>
          </p:nvSpPr>
          <p:spPr>
            <a:xfrm>
              <a:off x="11524343" y="3109321"/>
              <a:ext cx="667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(2)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42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F6C25AD-FF5D-4B98-A9F9-8F69E253FF68}"/>
              </a:ext>
            </a:extLst>
          </p:cNvPr>
          <p:cNvSpPr/>
          <p:nvPr/>
        </p:nvSpPr>
        <p:spPr>
          <a:xfrm>
            <a:off x="1837267" y="3215285"/>
            <a:ext cx="692150" cy="287798"/>
          </a:xfrm>
          <a:prstGeom prst="roundRect">
            <a:avLst/>
          </a:prstGeom>
          <a:solidFill>
            <a:srgbClr val="7030A0">
              <a:alpha val="18824"/>
            </a:srgb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1DB0E48-433E-F351-4B38-71873835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 Latent Space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B023AB-6F8B-5DCF-910F-0AAC0707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873C22-E030-41F0-9AE6-C43B917C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err="1"/>
              <a:t>Yiqun</a:t>
            </a:r>
            <a:r>
              <a:rPr lang="en-US" altLang="zh-CN" dirty="0"/>
              <a:t> Duan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DB3FA9-B44D-2453-C704-D669C9CA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FA2917-C437-5833-4896-8F8224616C91}"/>
              </a:ext>
            </a:extLst>
          </p:cNvPr>
          <p:cNvSpPr txBox="1"/>
          <p:nvPr/>
        </p:nvSpPr>
        <p:spPr>
          <a:xfrm>
            <a:off x="838200" y="1031278"/>
            <a:ext cx="5257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潜在扩散（</a:t>
            </a:r>
            <a:r>
              <a:rPr lang="en-US" altLang="zh-CN" dirty="0"/>
              <a:t>Latent Diffusion Models, LDM</a:t>
            </a:r>
            <a:r>
              <a:rPr lang="zh-CN" altLang="en-US" dirty="0"/>
              <a:t>）是一种高效的扩散模型，它在</a:t>
            </a:r>
            <a:r>
              <a:rPr lang="zh-CN" altLang="en-US" b="1" dirty="0"/>
              <a:t>潜在空间（</a:t>
            </a:r>
            <a:r>
              <a:rPr lang="en-US" altLang="zh-CN" b="1" dirty="0"/>
              <a:t>Latent Space</a:t>
            </a:r>
            <a:r>
              <a:rPr lang="zh-CN" altLang="en-US" b="1" dirty="0"/>
              <a:t>）而非原始像素空间中执行扩散和去噪过程，从而提高计算效率和生成质量</a:t>
            </a:r>
            <a:r>
              <a:rPr lang="en-US" altLang="zh-CN" b="1" dirty="0"/>
              <a:t>. </a:t>
            </a:r>
            <a:r>
              <a:rPr lang="zh-CN" altLang="en-US" b="1" dirty="0"/>
              <a:t>这种方法最早由</a:t>
            </a:r>
            <a:r>
              <a:rPr lang="en-US" altLang="zh-CN" b="1" dirty="0"/>
              <a:t>Stability AI</a:t>
            </a:r>
            <a:r>
              <a:rPr lang="en-US" altLang="zh-CN" dirty="0"/>
              <a:t> </a:t>
            </a:r>
            <a:r>
              <a:rPr lang="zh-CN" altLang="en-US" dirty="0"/>
              <a:t>在 </a:t>
            </a:r>
            <a:r>
              <a:rPr lang="en-US" altLang="zh-CN" dirty="0"/>
              <a:t>2022 </a:t>
            </a:r>
            <a:r>
              <a:rPr lang="zh-CN" altLang="en-US" dirty="0"/>
              <a:t>年提出，并被用于</a:t>
            </a:r>
            <a:r>
              <a:rPr lang="en-US" altLang="zh-CN" b="1" dirty="0"/>
              <a:t>Stable Diffusion</a:t>
            </a:r>
            <a:r>
              <a:rPr lang="zh-CN" altLang="en-US" dirty="0"/>
              <a:t>等生成式任务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3DB6BE-27DB-6924-340A-D14AB031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589" y="870786"/>
            <a:ext cx="5553564" cy="28230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42C012-A373-B5BD-C4D1-8970B2079A9C}"/>
                  </a:ext>
                </a:extLst>
              </p:cNvPr>
              <p:cNvSpPr txBox="1"/>
              <p:nvPr/>
            </p:nvSpPr>
            <p:spPr>
              <a:xfrm>
                <a:off x="838200" y="2892120"/>
                <a:ext cx="5257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在本项目中的扩散过程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zh-CN" altLang="en-US" dirty="0"/>
                  <a:t>都在编码的</a:t>
                </a:r>
                <a:r>
                  <a:rPr lang="zh-CN" altLang="en-US" b="1" dirty="0"/>
                  <a:t>潜空间</a:t>
                </a:r>
                <a:r>
                  <a:rPr lang="zh-CN" altLang="en-US" dirty="0"/>
                  <a:t>中进行，以提升效率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242C012-A373-B5BD-C4D1-8970B2079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2120"/>
                <a:ext cx="5257800" cy="646331"/>
              </a:xfrm>
              <a:prstGeom prst="rect">
                <a:avLst/>
              </a:prstGeom>
              <a:blipFill>
                <a:blip r:embed="rId3"/>
                <a:stretch>
                  <a:fillRect l="-1044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3E93011-6EA9-4A25-2952-AE05EB010F54}"/>
                  </a:ext>
                </a:extLst>
              </p:cNvPr>
              <p:cNvSpPr txBox="1"/>
              <p:nvPr/>
            </p:nvSpPr>
            <p:spPr>
              <a:xfrm>
                <a:off x="838200" y="3644967"/>
                <a:ext cx="5257800" cy="65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精炼后得到的</a:t>
                </a:r>
                <a:r>
                  <a:rPr lang="zh-CN" altLang="en-US" b="1" dirty="0"/>
                  <a:t>深度潜在变量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传递</m:t>
                    </m:r>
                  </m:oMath>
                </a14:m>
                <a:r>
                  <a:rPr lang="zh-CN" altLang="en-US" dirty="0"/>
                  <a:t>到深度解码器，最终得到深度估计图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3E93011-6EA9-4A25-2952-AE05EB010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44967"/>
                <a:ext cx="5257800" cy="651269"/>
              </a:xfrm>
              <a:prstGeom prst="rect">
                <a:avLst/>
              </a:prstGeom>
              <a:blipFill>
                <a:blip r:embed="rId4"/>
                <a:stretch>
                  <a:fillRect l="-1044" t="-4673" b="-14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A97CB5-49C6-40CB-CC29-0203FA410B8D}"/>
                  </a:ext>
                </a:extLst>
              </p:cNvPr>
              <p:cNvSpPr txBox="1"/>
              <p:nvPr/>
            </p:nvSpPr>
            <p:spPr>
              <a:xfrm>
                <a:off x="140589" y="4772295"/>
                <a:ext cx="6096000" cy="851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𝑐𝑙𝑎𝑚𝑝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CA97CB5-49C6-40CB-CC29-0203FA41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89" y="4772295"/>
                <a:ext cx="6096000" cy="8510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F7F6CB73-26E6-63DF-915D-62654B08DE0B}"/>
                  </a:ext>
                </a:extLst>
              </p:cNvPr>
              <p:cNvSpPr/>
              <p:nvPr/>
            </p:nvSpPr>
            <p:spPr>
              <a:xfrm>
                <a:off x="6236590" y="3911129"/>
                <a:ext cx="3052553" cy="2330014"/>
              </a:xfrm>
              <a:prstGeom prst="roundRect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𝑠𝑖𝑔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1600" dirty="0"/>
                  <a:t>进行</a:t>
                </a:r>
                <a:r>
                  <a:rPr lang="en-US" altLang="zh-CN" sz="1600" dirty="0"/>
                  <a:t>Sigmoid</a:t>
                </a:r>
                <a:r>
                  <a:rPr lang="zh-CN" altLang="en-US" sz="1600" dirty="0"/>
                  <a:t>激活</a:t>
                </a:r>
                <a:endParaRPr lang="en-US" altLang="zh-CN" sz="1600" dirty="0"/>
              </a:p>
              <a:p>
                <a:pPr algn="just"/>
                <a:r>
                  <a:rPr lang="zh-CN" altLang="en-US" sz="1600" dirty="0"/>
                  <a:t>由于 </a:t>
                </a:r>
                <a:r>
                  <a:rPr lang="en-US" altLang="zh-CN" sz="1600" dirty="0"/>
                  <a:t>Sigmoid </a:t>
                </a:r>
                <a:r>
                  <a:rPr lang="zh-CN" altLang="en-US" sz="1600" dirty="0"/>
                  <a:t>取值范围是 </a:t>
                </a:r>
                <a:r>
                  <a:rPr lang="en-US" altLang="zh-CN" sz="1600" dirty="0"/>
                  <a:t>(0,1)</a:t>
                </a:r>
                <a:r>
                  <a:rPr lang="zh-CN" altLang="en-US" sz="1600" dirty="0"/>
                  <a:t>，取倒数后会扩展到 </a:t>
                </a:r>
                <a:r>
                  <a:rPr lang="en-US" altLang="zh-CN" sz="1600" dirty="0"/>
                  <a:t>(1,+∞)</a:t>
                </a:r>
                <a:r>
                  <a:rPr lang="zh-CN" altLang="en-US" sz="1600" dirty="0"/>
                  <a:t>，从而将较小的深度值推向较大的数值范围，有助于恢复深度信息。</a:t>
                </a:r>
              </a:p>
            </p:txBody>
          </p:sp>
        </mc:Choice>
        <mc:Fallback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F7F6CB73-26E6-63DF-915D-62654B08D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90" y="3911129"/>
                <a:ext cx="3052553" cy="233001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695A97-A1BE-1523-30C8-D60CCDBC4633}"/>
                  </a:ext>
                </a:extLst>
              </p:cNvPr>
              <p:cNvSpPr/>
              <p:nvPr/>
            </p:nvSpPr>
            <p:spPr>
              <a:xfrm>
                <a:off x="9429733" y="3911129"/>
                <a:ext cx="2675181" cy="2330014"/>
              </a:xfrm>
              <a:prstGeom prst="roundRect">
                <a:avLst/>
              </a:prstGeom>
              <a:ln>
                <a:solidFill>
                  <a:srgbClr val="002060"/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𝑐𝑙𝑎𝑚𝑝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r>
                  <a:rPr lang="zh-CN" altLang="en-US" sz="1600" dirty="0"/>
                  <a:t>操作用于限制最大值，防止异常值影响最终深度估计的结果，这里设定最大值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sz="1600" dirty="0"/>
                  <a:t>. </a:t>
                </a:r>
                <a:r>
                  <a:rPr lang="zh-CN" altLang="en-US" sz="1600" dirty="0"/>
                  <a:t>最终的</a:t>
                </a:r>
                <a:r>
                  <a:rPr lang="en-US" altLang="zh-CN" sz="1600" dirty="0"/>
                  <a:t>-1</a:t>
                </a:r>
                <a:r>
                  <a:rPr lang="zh-CN" altLang="en-US" sz="1600" dirty="0"/>
                  <a:t>为频移操作，调整深度范围</a:t>
                </a:r>
              </a:p>
            </p:txBody>
          </p:sp>
        </mc:Choice>
        <mc:Fallback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B695A97-A1BE-1523-30C8-D60CCDBC4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33" y="3911129"/>
                <a:ext cx="2675181" cy="233001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85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8C213F-0F35-714A-7083-85255ABD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FDABC3-AAA0-1C96-68AF-674CF587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1C18A6-5C5D-CE97-440C-D3A94A7F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820448-E516-6C76-ECD3-FA05CCC9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3" y="528915"/>
            <a:ext cx="9869714" cy="580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7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382008-E86F-5CEE-265C-65C60E853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98C473-284E-C258-F302-A4BDB319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B6279F-9FF5-9E44-5205-C509083F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CA04DB-075E-10F2-6A9B-05EBAD1C3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0" y="1004816"/>
            <a:ext cx="1095527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1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CB3F70-8D5C-4CBD-E672-A9241D09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4A835C-4404-F9CB-169A-98C5D63B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AF577E-A50A-FD5C-22D2-D2F7E47E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C7E12C-F46A-86E6-4170-B7F4CEA8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485"/>
            <a:ext cx="12192000" cy="41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8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C32854-917C-5F8B-9C02-80D7AB624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6D31C4-E4F8-97FA-8A3B-D0AB0B4F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184CA-3E91-8668-E21E-A02F25D5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525B56-5A8B-4BD1-2293-F4FBCFC7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9" y="309266"/>
            <a:ext cx="9550402" cy="604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20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0D066-BC4F-C5F7-061E-28B1407BB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Diffusion</a:t>
            </a:r>
            <a:r>
              <a:rPr lang="en-US" altLang="zh-CN" b="1" kern="1200" spc="-60" dirty="0">
                <a:solidFill>
                  <a:srgbClr val="000000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Model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36B39-D638-08DC-53AF-B8806EC4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12E4D-D607-9C3E-8778-8270E075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62E52-3EB1-BFE5-7786-4887792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89E88681-DB0D-51EB-C79A-CDDD6BD6F98F}"/>
              </a:ext>
            </a:extLst>
          </p:cNvPr>
          <p:cNvSpPr/>
          <p:nvPr/>
        </p:nvSpPr>
        <p:spPr>
          <a:xfrm>
            <a:off x="336041" y="2154173"/>
            <a:ext cx="10147300" cy="1637030"/>
          </a:xfrm>
          <a:custGeom>
            <a:avLst/>
            <a:gdLst/>
            <a:ahLst/>
            <a:cxnLst/>
            <a:rect l="l" t="t" r="r" b="b"/>
            <a:pathLst>
              <a:path w="10147300" h="1637029">
                <a:moveTo>
                  <a:pt x="0" y="272796"/>
                </a:moveTo>
                <a:lnTo>
                  <a:pt x="4395" y="223770"/>
                </a:lnTo>
                <a:lnTo>
                  <a:pt x="17066" y="177624"/>
                </a:lnTo>
                <a:lnTo>
                  <a:pt x="37244" y="135128"/>
                </a:lnTo>
                <a:lnTo>
                  <a:pt x="64158" y="97053"/>
                </a:lnTo>
                <a:lnTo>
                  <a:pt x="97037" y="64171"/>
                </a:lnTo>
                <a:lnTo>
                  <a:pt x="135111" y="37253"/>
                </a:lnTo>
                <a:lnTo>
                  <a:pt x="177609" y="17071"/>
                </a:lnTo>
                <a:lnTo>
                  <a:pt x="223760" y="4396"/>
                </a:lnTo>
                <a:lnTo>
                  <a:pt x="272795" y="0"/>
                </a:lnTo>
                <a:lnTo>
                  <a:pt x="9873996" y="0"/>
                </a:lnTo>
                <a:lnTo>
                  <a:pt x="9923021" y="4396"/>
                </a:lnTo>
                <a:lnTo>
                  <a:pt x="9969167" y="17071"/>
                </a:lnTo>
                <a:lnTo>
                  <a:pt x="10011664" y="37253"/>
                </a:lnTo>
                <a:lnTo>
                  <a:pt x="10049738" y="64171"/>
                </a:lnTo>
                <a:lnTo>
                  <a:pt x="10082620" y="97053"/>
                </a:lnTo>
                <a:lnTo>
                  <a:pt x="10109538" y="135127"/>
                </a:lnTo>
                <a:lnTo>
                  <a:pt x="10129720" y="177624"/>
                </a:lnTo>
                <a:lnTo>
                  <a:pt x="10142395" y="223770"/>
                </a:lnTo>
                <a:lnTo>
                  <a:pt x="10146791" y="272796"/>
                </a:lnTo>
                <a:lnTo>
                  <a:pt x="10146791" y="1363979"/>
                </a:lnTo>
                <a:lnTo>
                  <a:pt x="10142395" y="1413005"/>
                </a:lnTo>
                <a:lnTo>
                  <a:pt x="10129720" y="1459151"/>
                </a:lnTo>
                <a:lnTo>
                  <a:pt x="10109538" y="1501647"/>
                </a:lnTo>
                <a:lnTo>
                  <a:pt x="10082620" y="1539722"/>
                </a:lnTo>
                <a:lnTo>
                  <a:pt x="10049738" y="1572604"/>
                </a:lnTo>
                <a:lnTo>
                  <a:pt x="10011664" y="1599522"/>
                </a:lnTo>
                <a:lnTo>
                  <a:pt x="9969167" y="1619704"/>
                </a:lnTo>
                <a:lnTo>
                  <a:pt x="9923021" y="1632379"/>
                </a:lnTo>
                <a:lnTo>
                  <a:pt x="9873996" y="1636776"/>
                </a:lnTo>
                <a:lnTo>
                  <a:pt x="272795" y="1636776"/>
                </a:lnTo>
                <a:lnTo>
                  <a:pt x="223760" y="1632379"/>
                </a:lnTo>
                <a:lnTo>
                  <a:pt x="177609" y="1619704"/>
                </a:lnTo>
                <a:lnTo>
                  <a:pt x="135111" y="1599522"/>
                </a:lnTo>
                <a:lnTo>
                  <a:pt x="97037" y="1572604"/>
                </a:lnTo>
                <a:lnTo>
                  <a:pt x="64158" y="1539722"/>
                </a:lnTo>
                <a:lnTo>
                  <a:pt x="37244" y="1501647"/>
                </a:lnTo>
                <a:lnTo>
                  <a:pt x="17066" y="1459151"/>
                </a:lnTo>
                <a:lnTo>
                  <a:pt x="4395" y="1413005"/>
                </a:lnTo>
                <a:lnTo>
                  <a:pt x="0" y="1363979"/>
                </a:lnTo>
                <a:lnTo>
                  <a:pt x="0" y="272796"/>
                </a:lnTo>
                <a:close/>
              </a:path>
            </a:pathLst>
          </a:cu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34">
            <a:extLst>
              <a:ext uri="{FF2B5EF4-FFF2-40B4-BE49-F238E27FC236}">
                <a16:creationId xmlns:a16="http://schemas.microsoft.com/office/drawing/2014/main" id="{6DDF0345-1125-7DBF-B482-9C7BC4E18B28}"/>
              </a:ext>
            </a:extLst>
          </p:cNvPr>
          <p:cNvGrpSpPr/>
          <p:nvPr/>
        </p:nvGrpSpPr>
        <p:grpSpPr>
          <a:xfrm>
            <a:off x="1648205" y="3964685"/>
            <a:ext cx="10195560" cy="1657604"/>
            <a:chOff x="1648205" y="3964685"/>
            <a:chExt cx="10195560" cy="1657604"/>
          </a:xfrm>
        </p:grpSpPr>
        <p:sp>
          <p:nvSpPr>
            <p:cNvPr id="8" name="object 37">
              <a:extLst>
                <a:ext uri="{FF2B5EF4-FFF2-40B4-BE49-F238E27FC236}">
                  <a16:creationId xmlns:a16="http://schemas.microsoft.com/office/drawing/2014/main" id="{84A66A35-34C7-90C0-74D3-32D00D207AC3}"/>
                </a:ext>
              </a:extLst>
            </p:cNvPr>
            <p:cNvSpPr/>
            <p:nvPr/>
          </p:nvSpPr>
          <p:spPr>
            <a:xfrm>
              <a:off x="1648205" y="3964685"/>
              <a:ext cx="10195560" cy="1635760"/>
            </a:xfrm>
            <a:custGeom>
              <a:avLst/>
              <a:gdLst/>
              <a:ahLst/>
              <a:cxnLst/>
              <a:rect l="l" t="t" r="r" b="b"/>
              <a:pathLst>
                <a:path w="10195560" h="1635760">
                  <a:moveTo>
                    <a:pt x="0" y="272541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9923018" y="0"/>
                  </a:lnTo>
                  <a:lnTo>
                    <a:pt x="9972000" y="4391"/>
                  </a:lnTo>
                  <a:lnTo>
                    <a:pt x="10018106" y="17053"/>
                  </a:lnTo>
                  <a:lnTo>
                    <a:pt x="10060563" y="37215"/>
                  </a:lnTo>
                  <a:lnTo>
                    <a:pt x="10098602" y="64106"/>
                  </a:lnTo>
                  <a:lnTo>
                    <a:pt x="10131453" y="96957"/>
                  </a:lnTo>
                  <a:lnTo>
                    <a:pt x="10158344" y="134996"/>
                  </a:lnTo>
                  <a:lnTo>
                    <a:pt x="10178506" y="177453"/>
                  </a:lnTo>
                  <a:lnTo>
                    <a:pt x="10191168" y="223559"/>
                  </a:lnTo>
                  <a:lnTo>
                    <a:pt x="10195560" y="272541"/>
                  </a:lnTo>
                  <a:lnTo>
                    <a:pt x="10195560" y="1362710"/>
                  </a:lnTo>
                  <a:lnTo>
                    <a:pt x="10191168" y="1411692"/>
                  </a:lnTo>
                  <a:lnTo>
                    <a:pt x="10178506" y="1457798"/>
                  </a:lnTo>
                  <a:lnTo>
                    <a:pt x="10158344" y="1500255"/>
                  </a:lnTo>
                  <a:lnTo>
                    <a:pt x="10131453" y="1538294"/>
                  </a:lnTo>
                  <a:lnTo>
                    <a:pt x="10098602" y="1571145"/>
                  </a:lnTo>
                  <a:lnTo>
                    <a:pt x="10060563" y="1598036"/>
                  </a:lnTo>
                  <a:lnTo>
                    <a:pt x="10018106" y="1618198"/>
                  </a:lnTo>
                  <a:lnTo>
                    <a:pt x="9972000" y="1630860"/>
                  </a:lnTo>
                  <a:lnTo>
                    <a:pt x="9923018" y="1635252"/>
                  </a:lnTo>
                  <a:lnTo>
                    <a:pt x="272542" y="1635252"/>
                  </a:lnTo>
                  <a:lnTo>
                    <a:pt x="223559" y="1630860"/>
                  </a:lnTo>
                  <a:lnTo>
                    <a:pt x="177453" y="1618198"/>
                  </a:lnTo>
                  <a:lnTo>
                    <a:pt x="134996" y="1598036"/>
                  </a:lnTo>
                  <a:lnTo>
                    <a:pt x="96957" y="1571145"/>
                  </a:lnTo>
                  <a:lnTo>
                    <a:pt x="64106" y="1538294"/>
                  </a:lnTo>
                  <a:lnTo>
                    <a:pt x="37215" y="1500255"/>
                  </a:lnTo>
                  <a:lnTo>
                    <a:pt x="17053" y="1457798"/>
                  </a:lnTo>
                  <a:lnTo>
                    <a:pt x="4391" y="1411692"/>
                  </a:lnTo>
                  <a:lnTo>
                    <a:pt x="0" y="1362710"/>
                  </a:lnTo>
                  <a:lnTo>
                    <a:pt x="0" y="272541"/>
                  </a:lnTo>
                  <a:close/>
                </a:path>
              </a:pathLst>
            </a:custGeom>
            <a:ln w="190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38">
              <a:extLst>
                <a:ext uri="{FF2B5EF4-FFF2-40B4-BE49-F238E27FC236}">
                  <a16:creationId xmlns:a16="http://schemas.microsoft.com/office/drawing/2014/main" id="{9783F857-4F85-AFEB-F08F-AB712B7D3062}"/>
                </a:ext>
              </a:extLst>
            </p:cNvPr>
            <p:cNvSpPr/>
            <p:nvPr/>
          </p:nvSpPr>
          <p:spPr>
            <a:xfrm>
              <a:off x="10482072" y="3985259"/>
              <a:ext cx="1358265" cy="1637030"/>
            </a:xfrm>
            <a:custGeom>
              <a:avLst/>
              <a:gdLst/>
              <a:ahLst/>
              <a:cxnLst/>
              <a:rect l="l" t="t" r="r" b="b"/>
              <a:pathLst>
                <a:path w="1358265" h="1637029">
                  <a:moveTo>
                    <a:pt x="1131570" y="0"/>
                  </a:moveTo>
                  <a:lnTo>
                    <a:pt x="226313" y="0"/>
                  </a:ln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3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0" y="1410461"/>
                  </a:lnTo>
                  <a:lnTo>
                    <a:pt x="4598" y="1456065"/>
                  </a:lnTo>
                  <a:lnTo>
                    <a:pt x="17787" y="1498544"/>
                  </a:lnTo>
                  <a:lnTo>
                    <a:pt x="38656" y="1536986"/>
                  </a:lnTo>
                  <a:lnTo>
                    <a:pt x="66294" y="1570482"/>
                  </a:lnTo>
                  <a:lnTo>
                    <a:pt x="99789" y="1598119"/>
                  </a:lnTo>
                  <a:lnTo>
                    <a:pt x="138231" y="1618988"/>
                  </a:lnTo>
                  <a:lnTo>
                    <a:pt x="180710" y="1632177"/>
                  </a:lnTo>
                  <a:lnTo>
                    <a:pt x="226313" y="1636776"/>
                  </a:lnTo>
                  <a:lnTo>
                    <a:pt x="1131570" y="1636776"/>
                  </a:lnTo>
                  <a:lnTo>
                    <a:pt x="1177173" y="1632177"/>
                  </a:lnTo>
                  <a:lnTo>
                    <a:pt x="1219652" y="1618988"/>
                  </a:lnTo>
                  <a:lnTo>
                    <a:pt x="1258094" y="1598119"/>
                  </a:lnTo>
                  <a:lnTo>
                    <a:pt x="1291589" y="1570482"/>
                  </a:lnTo>
                  <a:lnTo>
                    <a:pt x="1319227" y="1536986"/>
                  </a:lnTo>
                  <a:lnTo>
                    <a:pt x="1340096" y="1498544"/>
                  </a:lnTo>
                  <a:lnTo>
                    <a:pt x="1353285" y="1456065"/>
                  </a:lnTo>
                  <a:lnTo>
                    <a:pt x="1357883" y="1410461"/>
                  </a:lnTo>
                  <a:lnTo>
                    <a:pt x="1357883" y="226313"/>
                  </a:lnTo>
                  <a:lnTo>
                    <a:pt x="1353285" y="180710"/>
                  </a:lnTo>
                  <a:lnTo>
                    <a:pt x="1340096" y="138231"/>
                  </a:lnTo>
                  <a:lnTo>
                    <a:pt x="1319227" y="99789"/>
                  </a:lnTo>
                  <a:lnTo>
                    <a:pt x="1291589" y="66293"/>
                  </a:lnTo>
                  <a:lnTo>
                    <a:pt x="1258094" y="38656"/>
                  </a:lnTo>
                  <a:lnTo>
                    <a:pt x="1219652" y="17787"/>
                  </a:lnTo>
                  <a:lnTo>
                    <a:pt x="1177173" y="4598"/>
                  </a:lnTo>
                  <a:lnTo>
                    <a:pt x="1131570" y="0"/>
                  </a:lnTo>
                  <a:close/>
                </a:path>
              </a:pathLst>
            </a:custGeom>
            <a:solidFill>
              <a:srgbClr val="53823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7">
            <a:extLst>
              <a:ext uri="{FF2B5EF4-FFF2-40B4-BE49-F238E27FC236}">
                <a16:creationId xmlns:a16="http://schemas.microsoft.com/office/drawing/2014/main" id="{4AFFCCFC-FE9E-37CA-4492-0CA7E99E6B3D}"/>
              </a:ext>
            </a:extLst>
          </p:cNvPr>
          <p:cNvSpPr txBox="1"/>
          <p:nvPr/>
        </p:nvSpPr>
        <p:spPr>
          <a:xfrm>
            <a:off x="9721088" y="2670124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1" name="object 33">
            <a:extLst>
              <a:ext uri="{FF2B5EF4-FFF2-40B4-BE49-F238E27FC236}">
                <a16:creationId xmlns:a16="http://schemas.microsoft.com/office/drawing/2014/main" id="{0596488B-C613-FA5A-1375-14A1C9624C25}"/>
              </a:ext>
            </a:extLst>
          </p:cNvPr>
          <p:cNvSpPr txBox="1"/>
          <p:nvPr/>
        </p:nvSpPr>
        <p:spPr>
          <a:xfrm>
            <a:off x="9734804" y="4480636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20059BC-DB1C-66EF-C852-4933F321F522}"/>
              </a:ext>
            </a:extLst>
          </p:cNvPr>
          <p:cNvSpPr txBox="1"/>
          <p:nvPr/>
        </p:nvSpPr>
        <p:spPr>
          <a:xfrm>
            <a:off x="1942338" y="2670124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3" name="object 32">
            <a:extLst>
              <a:ext uri="{FF2B5EF4-FFF2-40B4-BE49-F238E27FC236}">
                <a16:creationId xmlns:a16="http://schemas.microsoft.com/office/drawing/2014/main" id="{704BBC49-2ADF-A0BB-E2DB-10C2591EC3A4}"/>
              </a:ext>
            </a:extLst>
          </p:cNvPr>
          <p:cNvSpPr txBox="1"/>
          <p:nvPr/>
        </p:nvSpPr>
        <p:spPr>
          <a:xfrm>
            <a:off x="1956054" y="4480636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2B2B0BF-D1C2-EEF0-0DEF-7607B1EAC280}"/>
              </a:ext>
            </a:extLst>
          </p:cNvPr>
          <p:cNvSpPr/>
          <p:nvPr/>
        </p:nvSpPr>
        <p:spPr>
          <a:xfrm>
            <a:off x="3775075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9BE098F-B4FD-258D-9022-436DB6657B44}"/>
              </a:ext>
            </a:extLst>
          </p:cNvPr>
          <p:cNvSpPr/>
          <p:nvPr/>
        </p:nvSpPr>
        <p:spPr>
          <a:xfrm>
            <a:off x="8182101" y="2835400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5B8381F4-DBDF-61DA-2741-9F60D9B90B48}"/>
              </a:ext>
            </a:extLst>
          </p:cNvPr>
          <p:cNvSpPr/>
          <p:nvPr/>
        </p:nvSpPr>
        <p:spPr>
          <a:xfrm>
            <a:off x="5742557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8798172-42BF-CC30-2089-E0FC45B0A003}"/>
              </a:ext>
            </a:extLst>
          </p:cNvPr>
          <p:cNvSpPr/>
          <p:nvPr/>
        </p:nvSpPr>
        <p:spPr>
          <a:xfrm>
            <a:off x="7599108" y="2858674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714DF5B-9922-F591-DEAF-6DD98F2750C6}"/>
              </a:ext>
            </a:extLst>
          </p:cNvPr>
          <p:cNvSpPr/>
          <p:nvPr/>
        </p:nvSpPr>
        <p:spPr>
          <a:xfrm>
            <a:off x="785812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4505203-7F4D-8ED9-CDED-A8D3A70A2340}"/>
              </a:ext>
            </a:extLst>
          </p:cNvPr>
          <p:cNvSpPr/>
          <p:nvPr/>
        </p:nvSpPr>
        <p:spPr>
          <a:xfrm>
            <a:off x="7960992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8AB41A2-38CE-49ED-9B46-5205A5BEF5CC}"/>
              </a:ext>
            </a:extLst>
          </p:cNvPr>
          <p:cNvSpPr/>
          <p:nvPr/>
        </p:nvSpPr>
        <p:spPr>
          <a:xfrm>
            <a:off x="806754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9480C440-449B-22E9-E905-B12977240F58}"/>
              </a:ext>
            </a:extLst>
          </p:cNvPr>
          <p:cNvSpPr/>
          <p:nvPr/>
        </p:nvSpPr>
        <p:spPr>
          <a:xfrm rot="10800000">
            <a:off x="7590281" y="4647266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F621FE-BC34-1BFA-8BBD-87157F61E959}"/>
              </a:ext>
            </a:extLst>
          </p:cNvPr>
          <p:cNvSpPr/>
          <p:nvPr/>
        </p:nvSpPr>
        <p:spPr>
          <a:xfrm rot="10800000">
            <a:off x="8197091" y="4670540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FDDBAC0-92BC-71A8-955A-300BBFF730DD}"/>
              </a:ext>
            </a:extLst>
          </p:cNvPr>
          <p:cNvSpPr/>
          <p:nvPr/>
        </p:nvSpPr>
        <p:spPr>
          <a:xfrm rot="10800000">
            <a:off x="785812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CDAA57A-C4C8-2050-ABA4-F0FA1A9050E6}"/>
              </a:ext>
            </a:extLst>
          </p:cNvPr>
          <p:cNvSpPr/>
          <p:nvPr/>
        </p:nvSpPr>
        <p:spPr>
          <a:xfrm rot="10800000">
            <a:off x="7960992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916993D-F756-CE76-4E24-EAE56FB3A88C}"/>
              </a:ext>
            </a:extLst>
          </p:cNvPr>
          <p:cNvSpPr/>
          <p:nvPr/>
        </p:nvSpPr>
        <p:spPr>
          <a:xfrm rot="10800000">
            <a:off x="806754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40EC93E2-A1D8-88D9-DAB5-4880816AE932}"/>
              </a:ext>
            </a:extLst>
          </p:cNvPr>
          <p:cNvSpPr/>
          <p:nvPr/>
        </p:nvSpPr>
        <p:spPr>
          <a:xfrm rot="10800000">
            <a:off x="3775075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D19F4BFD-8F12-8EA1-4C14-1FEB6F10230A}"/>
              </a:ext>
            </a:extLst>
          </p:cNvPr>
          <p:cNvSpPr/>
          <p:nvPr/>
        </p:nvSpPr>
        <p:spPr>
          <a:xfrm rot="10800000">
            <a:off x="5742557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D8890D49-ED8C-3C4C-55C5-FB5616E20E06}"/>
              </a:ext>
            </a:extLst>
          </p:cNvPr>
          <p:cNvSpPr txBox="1"/>
          <p:nvPr/>
        </p:nvSpPr>
        <p:spPr>
          <a:xfrm>
            <a:off x="639978" y="1178763"/>
            <a:ext cx="6140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enoising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iffusion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robabilistic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odels</a:t>
            </a:r>
            <a:r>
              <a:rPr sz="2775" spc="-15" baseline="25525" dirty="0">
                <a:latin typeface="Calibri"/>
                <a:cs typeface="Calibri"/>
              </a:rPr>
              <a:t>[1]</a:t>
            </a:r>
            <a:endParaRPr sz="2775" baseline="25525" dirty="0">
              <a:latin typeface="Calibri"/>
              <a:cs typeface="Calibri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3A1C550-CC5D-C42C-2C4F-FD0EB93B7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88" y="2400775"/>
            <a:ext cx="961200" cy="9612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559AD42-E4C2-BBCC-5EF7-4FDA89492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69" y="2400775"/>
            <a:ext cx="961200" cy="961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3DCFE5A-1502-DF0B-A319-8128BA5D2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6147" y="2400775"/>
            <a:ext cx="961200" cy="961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41CBC5D-BBA1-790B-6B1C-7F60EDCE2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2400775"/>
            <a:ext cx="961200" cy="961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9C9CE90-0742-91F2-8FAA-2CC0602E4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4235660"/>
            <a:ext cx="961200" cy="961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5E5BA17-4CEF-DEC5-5EE5-56138E812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053" y="4235660"/>
            <a:ext cx="961200" cy="961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3D5FE26-F284-ED48-14F9-33E68D96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69" y="4235660"/>
            <a:ext cx="961200" cy="9612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84320BA-5462-4F8E-2820-4A2A8AB69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2" y="4235660"/>
            <a:ext cx="961200" cy="961200"/>
          </a:xfrm>
          <a:prstGeom prst="rect">
            <a:avLst/>
          </a:prstGeom>
        </p:spPr>
      </p:pic>
      <p:sp>
        <p:nvSpPr>
          <p:cNvPr id="37" name="object 38">
            <a:extLst>
              <a:ext uri="{FF2B5EF4-FFF2-40B4-BE49-F238E27FC236}">
                <a16:creationId xmlns:a16="http://schemas.microsoft.com/office/drawing/2014/main" id="{16779CC1-0408-D795-EC9F-EB1A6F47E527}"/>
              </a:ext>
            </a:extLst>
          </p:cNvPr>
          <p:cNvSpPr/>
          <p:nvPr/>
        </p:nvSpPr>
        <p:spPr>
          <a:xfrm>
            <a:off x="336041" y="2154173"/>
            <a:ext cx="1358265" cy="1637030"/>
          </a:xfrm>
          <a:custGeom>
            <a:avLst/>
            <a:gdLst/>
            <a:ahLst/>
            <a:cxnLst/>
            <a:rect l="l" t="t" r="r" b="b"/>
            <a:pathLst>
              <a:path w="1358265" h="1637029">
                <a:moveTo>
                  <a:pt x="1131570" y="0"/>
                </a:moveTo>
                <a:lnTo>
                  <a:pt x="226313" y="0"/>
                </a:lnTo>
                <a:lnTo>
                  <a:pt x="180710" y="4598"/>
                </a:lnTo>
                <a:lnTo>
                  <a:pt x="138231" y="17787"/>
                </a:lnTo>
                <a:lnTo>
                  <a:pt x="99789" y="38656"/>
                </a:lnTo>
                <a:lnTo>
                  <a:pt x="66294" y="66293"/>
                </a:lnTo>
                <a:lnTo>
                  <a:pt x="38656" y="99789"/>
                </a:lnTo>
                <a:lnTo>
                  <a:pt x="17787" y="138231"/>
                </a:lnTo>
                <a:lnTo>
                  <a:pt x="4598" y="180710"/>
                </a:lnTo>
                <a:lnTo>
                  <a:pt x="0" y="226313"/>
                </a:lnTo>
                <a:lnTo>
                  <a:pt x="0" y="1410461"/>
                </a:lnTo>
                <a:lnTo>
                  <a:pt x="4598" y="1456065"/>
                </a:lnTo>
                <a:lnTo>
                  <a:pt x="17787" y="1498544"/>
                </a:lnTo>
                <a:lnTo>
                  <a:pt x="38656" y="1536986"/>
                </a:lnTo>
                <a:lnTo>
                  <a:pt x="66294" y="1570482"/>
                </a:lnTo>
                <a:lnTo>
                  <a:pt x="99789" y="1598119"/>
                </a:lnTo>
                <a:lnTo>
                  <a:pt x="138231" y="1618988"/>
                </a:lnTo>
                <a:lnTo>
                  <a:pt x="180710" y="1632177"/>
                </a:lnTo>
                <a:lnTo>
                  <a:pt x="226313" y="1636776"/>
                </a:lnTo>
                <a:lnTo>
                  <a:pt x="1131570" y="1636776"/>
                </a:lnTo>
                <a:lnTo>
                  <a:pt x="1177173" y="1632177"/>
                </a:lnTo>
                <a:lnTo>
                  <a:pt x="1219652" y="1618988"/>
                </a:lnTo>
                <a:lnTo>
                  <a:pt x="1258094" y="1598119"/>
                </a:lnTo>
                <a:lnTo>
                  <a:pt x="1291589" y="1570482"/>
                </a:lnTo>
                <a:lnTo>
                  <a:pt x="1319227" y="1536986"/>
                </a:lnTo>
                <a:lnTo>
                  <a:pt x="1340096" y="1498544"/>
                </a:lnTo>
                <a:lnTo>
                  <a:pt x="1353285" y="1456065"/>
                </a:lnTo>
                <a:lnTo>
                  <a:pt x="1357883" y="1410461"/>
                </a:lnTo>
                <a:lnTo>
                  <a:pt x="1357883" y="226313"/>
                </a:lnTo>
                <a:lnTo>
                  <a:pt x="1353285" y="180710"/>
                </a:lnTo>
                <a:lnTo>
                  <a:pt x="1340096" y="138231"/>
                </a:lnTo>
                <a:lnTo>
                  <a:pt x="1319227" y="99789"/>
                </a:lnTo>
                <a:lnTo>
                  <a:pt x="1291589" y="66293"/>
                </a:lnTo>
                <a:lnTo>
                  <a:pt x="1258094" y="38656"/>
                </a:lnTo>
                <a:lnTo>
                  <a:pt x="1219652" y="17787"/>
                </a:lnTo>
                <a:lnTo>
                  <a:pt x="1177173" y="4598"/>
                </a:lnTo>
                <a:lnTo>
                  <a:pt x="113157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10C9F6ED-0C48-3DFA-1C98-BEC7FCE9AE52}"/>
              </a:ext>
            </a:extLst>
          </p:cNvPr>
          <p:cNvSpPr txBox="1"/>
          <p:nvPr/>
        </p:nvSpPr>
        <p:spPr>
          <a:xfrm>
            <a:off x="567911" y="2457132"/>
            <a:ext cx="9848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Forward Diffusion Process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51983E6-E9DE-7C0E-97D5-FF24577577D9}"/>
                  </a:ext>
                </a:extLst>
              </p:cNvPr>
              <p:cNvSpPr txBox="1"/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51983E6-E9DE-7C0E-97D5-FF245775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blipFill>
                <a:blip r:embed="rId6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71A9788-2D4D-E6CA-FE6F-8A6051586D02}"/>
                  </a:ext>
                </a:extLst>
              </p:cNvPr>
              <p:cNvSpPr txBox="1"/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71A9788-2D4D-E6CA-FE6F-8A6051586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blipFill>
                <a:blip r:embed="rId7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E8A647E-ECBE-DD69-258E-C54370FAF7BA}"/>
                  </a:ext>
                </a:extLst>
              </p:cNvPr>
              <p:cNvSpPr txBox="1"/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E8A647E-ECBE-DD69-258E-C54370FA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blipFill>
                <a:blip r:embed="rId8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77F3707-1FF3-7748-B48B-B450A44A56F7}"/>
                  </a:ext>
                </a:extLst>
              </p:cNvPr>
              <p:cNvSpPr txBox="1"/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77F3707-1FF3-7748-B48B-B450A44A5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blipFill>
                <a:blip r:embed="rId9"/>
                <a:stretch>
                  <a:fillRect l="-9804" r="-196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B7AF724-2634-31D2-92B9-107372F7FE50}"/>
                  </a:ext>
                </a:extLst>
              </p:cNvPr>
              <p:cNvSpPr txBox="1"/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B7AF724-2634-31D2-92B9-107372F7F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blipFill>
                <a:blip r:embed="rId10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A7B47DE-A121-2725-C646-B5ED2333B7E8}"/>
                  </a:ext>
                </a:extLst>
              </p:cNvPr>
              <p:cNvSpPr txBox="1"/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A7B47DE-A121-2725-C646-B5ED2333B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blipFill>
                <a:blip r:embed="rId11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04D052C-7D7B-0B9F-CDF7-8A076773D4F6}"/>
                  </a:ext>
                </a:extLst>
              </p:cNvPr>
              <p:cNvSpPr txBox="1"/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04D052C-7D7B-0B9F-CDF7-8A076773D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blipFill>
                <a:blip r:embed="rId12"/>
                <a:stretch>
                  <a:fillRect l="-10417" r="-625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2791538-6595-E2A7-AC7F-6E0DC0E76C2B}"/>
                  </a:ext>
                </a:extLst>
              </p:cNvPr>
              <p:cNvSpPr txBox="1"/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2791538-6595-E2A7-AC7F-6E0DC0E76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blipFill>
                <a:blip r:embed="rId13"/>
                <a:stretch>
                  <a:fillRect l="-9804" r="-196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bject 40">
            <a:extLst>
              <a:ext uri="{FF2B5EF4-FFF2-40B4-BE49-F238E27FC236}">
                <a16:creationId xmlns:a16="http://schemas.microsoft.com/office/drawing/2014/main" id="{2BD1F8D1-31C1-4640-28AF-023794C0D1A6}"/>
              </a:ext>
            </a:extLst>
          </p:cNvPr>
          <p:cNvSpPr txBox="1"/>
          <p:nvPr/>
        </p:nvSpPr>
        <p:spPr>
          <a:xfrm>
            <a:off x="10710418" y="4268165"/>
            <a:ext cx="98488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Reverse Diffusion Process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8" name="object 15">
            <a:extLst>
              <a:ext uri="{FF2B5EF4-FFF2-40B4-BE49-F238E27FC236}">
                <a16:creationId xmlns:a16="http://schemas.microsoft.com/office/drawing/2014/main" id="{E97FD48E-E8A3-AD1B-D75E-C10265D6F85E}"/>
              </a:ext>
            </a:extLst>
          </p:cNvPr>
          <p:cNvSpPr txBox="1"/>
          <p:nvPr/>
        </p:nvSpPr>
        <p:spPr>
          <a:xfrm>
            <a:off x="652678" y="6158585"/>
            <a:ext cx="525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Ho</a:t>
            </a:r>
            <a:r>
              <a:rPr sz="1200" spc="-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J,</a:t>
            </a:r>
            <a:r>
              <a:rPr sz="1200" spc="-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Jain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A,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Abbeel</a:t>
            </a:r>
            <a:r>
              <a:rPr sz="1200" spc="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P.</a:t>
            </a:r>
            <a:r>
              <a:rPr sz="1200" spc="-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Denoising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diffusion</a:t>
            </a:r>
            <a:r>
              <a:rPr sz="12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probabilistic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models.</a:t>
            </a:r>
            <a:r>
              <a:rPr sz="1200" spc="-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NeuraIPS,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2020.</a:t>
            </a:r>
            <a:endParaRPr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3924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3CD8B80-AED5-1D4E-7B7D-7F7A777F0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" y="0"/>
            <a:ext cx="12192000" cy="6858000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DE7ECCE3-8637-CE09-AC23-85773F736D80}"/>
              </a:ext>
            </a:extLst>
          </p:cNvPr>
          <p:cNvSpPr/>
          <p:nvPr/>
        </p:nvSpPr>
        <p:spPr>
          <a:xfrm>
            <a:off x="-7620" y="-6416"/>
            <a:ext cx="12176760" cy="6858000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AB96FDB-48A1-F234-4295-24E127D080B1}"/>
              </a:ext>
            </a:extLst>
          </p:cNvPr>
          <p:cNvSpPr txBox="1">
            <a:spLocks/>
          </p:cNvSpPr>
          <p:nvPr/>
        </p:nvSpPr>
        <p:spPr>
          <a:xfrm>
            <a:off x="1504315" y="2301764"/>
            <a:ext cx="9168130" cy="112082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dirty="0">
                <a:solidFill>
                  <a:srgbClr val="FFFFFF"/>
                </a:solidFill>
                <a:latin typeface="Calibri"/>
                <a:cs typeface="Calibri"/>
              </a:rPr>
              <a:t>Thanks for Watching</a:t>
            </a:r>
            <a:endParaRPr lang="en-US" sz="7200" dirty="0">
              <a:latin typeface="Calibri"/>
              <a:cs typeface="Calibri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E9A27E04-E897-D858-05D3-4709ECBF1E00}"/>
              </a:ext>
            </a:extLst>
          </p:cNvPr>
          <p:cNvSpPr txBox="1"/>
          <p:nvPr/>
        </p:nvSpPr>
        <p:spPr>
          <a:xfrm>
            <a:off x="1528445" y="3271656"/>
            <a:ext cx="915924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600" dirty="0">
                <a:solidFill>
                  <a:srgbClr val="FFFFFF"/>
                </a:solidFill>
                <a:latin typeface="Calibri"/>
                <a:cs typeface="Calibri"/>
              </a:rPr>
              <a:t>Email: Haruko386@outlook.com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54D73F-F19E-AF03-AAB6-56A7F1CE488D}"/>
              </a:ext>
            </a:extLst>
          </p:cNvPr>
          <p:cNvSpPr txBox="1"/>
          <p:nvPr/>
        </p:nvSpPr>
        <p:spPr>
          <a:xfrm>
            <a:off x="3047999" y="374437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US" altLang="zh-CN" sz="3200" dirty="0">
                <a:solidFill>
                  <a:srgbClr val="FFFFFF"/>
                </a:solidFill>
                <a:latin typeface="Calibri"/>
                <a:cs typeface="Calibri"/>
              </a:rPr>
              <a:t>Date: </a:t>
            </a:r>
            <a:fld id="{7BEADE07-429F-4166-9F89-5F827E98B7CB}" type="datetime1">
              <a:rPr lang="zh-CN" altLang="en-US" sz="3200">
                <a:solidFill>
                  <a:srgbClr val="FFFFFF"/>
                </a:solidFill>
                <a:latin typeface="Calibri"/>
                <a:cs typeface="Calibri"/>
              </a:rPr>
              <a:pPr marL="12700" algn="ctr">
                <a:spcBef>
                  <a:spcPts val="105"/>
                </a:spcBef>
              </a:pPr>
              <a:t>2025/3/24</a:t>
            </a:fld>
            <a:endParaRPr lang="zh-CN" altLang="en-US" sz="3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FD282-5642-7C93-0757-ACC82C27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DiffusionDepth</a:t>
            </a:r>
            <a:endParaRPr lang="zh-CN" altLang="en-US" b="1" dirty="0">
              <a:solidFill>
                <a:srgbClr val="800F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7C4AB2-B4C9-6A05-29BE-9FA21298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37FF44-74EA-AE55-7E60-7F13A3CD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4557F4-D243-6A5B-2146-8F3DA3E0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2CEB1C-035B-1D96-9D98-0148FF89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1278"/>
            <a:ext cx="12192000" cy="52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9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9B0AF-F685-3A30-B1B5-2818FD20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Preliminaries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61AC6B-4E7F-E414-4EBC-E67DFF14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4B6F9-5634-1A30-EF44-50539805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892851-5884-4322-FA18-0FC7AC6F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8C52A8-99DC-0846-ED27-D3F327CF5C9C}"/>
                  </a:ext>
                </a:extLst>
              </p:cNvPr>
              <p:cNvSpPr txBox="1"/>
              <p:nvPr/>
            </p:nvSpPr>
            <p:spPr>
              <a:xfrm>
                <a:off x="776513" y="1132114"/>
                <a:ext cx="10577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扩散模型（</a:t>
                </a:r>
                <a:r>
                  <a:rPr lang="en-US" altLang="zh-CN" dirty="0"/>
                  <a:t>Diffusion Models</a:t>
                </a:r>
                <a:r>
                  <a:rPr lang="zh-CN" altLang="en-US" dirty="0"/>
                  <a:t>）是一类潜变量模型，通常用于生成任务，其中神经网络被训练以去噪通过高斯噪声模糊的图像，从而学习如何逆转扩散过程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扩散过程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定义如下：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D8C52A8-99DC-0846-ED27-D3F327CF5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3" y="1132114"/>
                <a:ext cx="10577285" cy="646331"/>
              </a:xfrm>
              <a:prstGeom prst="rect">
                <a:avLst/>
              </a:prstGeom>
              <a:blipFill>
                <a:blip r:embed="rId2"/>
                <a:stretch>
                  <a:fillRect l="-461" t="-5660" r="-519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DDDDE4-AC22-E150-AF6D-AA9A15C369A8}"/>
                  </a:ext>
                </a:extLst>
              </p:cNvPr>
              <p:cNvSpPr txBox="1"/>
              <p:nvPr/>
            </p:nvSpPr>
            <p:spPr>
              <a:xfrm>
                <a:off x="2780724" y="1879281"/>
                <a:ext cx="4757584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l-GR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6DDDDE4-AC22-E150-AF6D-AA9A15C3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24" y="1879281"/>
                <a:ext cx="4757584" cy="447238"/>
              </a:xfrm>
              <a:prstGeom prst="rect">
                <a:avLst/>
              </a:prstGeom>
              <a:blipFill>
                <a:blip r:embed="rId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95598CD-9F0C-417E-CBF3-09D73D8847A2}"/>
                  </a:ext>
                </a:extLst>
              </p:cNvPr>
              <p:cNvSpPr txBox="1"/>
              <p:nvPr/>
            </p:nvSpPr>
            <p:spPr>
              <a:xfrm>
                <a:off x="776514" y="2501927"/>
                <a:ext cx="105772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该过程通过迭代方式向目标图像分布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添加噪声，以获得不同时间步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r>
                  <a:rPr lang="zh-CN" altLang="en-US" dirty="0"/>
                  <a:t>下的噪声样本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zh-CN" dirty="0"/>
              </a:p>
              <a:p>
                <a:pPr algn="just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95598CD-9F0C-417E-CBF3-09D73D884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4" y="2501927"/>
                <a:ext cx="10577286" cy="646331"/>
              </a:xfrm>
              <a:prstGeom prst="rect">
                <a:avLst/>
              </a:prstGeom>
              <a:blipFill>
                <a:blip r:embed="rId4"/>
                <a:stretch>
                  <a:fillRect l="-461" t="-25472" b="-10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4D896E2-52A4-2E64-4AF4-92FD4064F8C3}"/>
                  </a:ext>
                </a:extLst>
              </p:cNvPr>
              <p:cNvSpPr txBox="1"/>
              <p:nvPr/>
            </p:nvSpPr>
            <p:spPr>
              <a:xfrm>
                <a:off x="776514" y="3249094"/>
                <a:ext cx="10577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在去噪过程中，神经网络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被训练来逆向恢复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​</a:t>
                </a:r>
                <a:r>
                  <a:rPr lang="zh-CN" altLang="en-US" dirty="0"/>
                  <a:t>，即通过预测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逐步去噪：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4D896E2-52A4-2E64-4AF4-92FD4064F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4" y="3249094"/>
                <a:ext cx="10577286" cy="369332"/>
              </a:xfrm>
              <a:prstGeom prst="rect">
                <a:avLst/>
              </a:prstGeom>
              <a:blipFill>
                <a:blip r:embed="rId5"/>
                <a:stretch>
                  <a:fillRect l="-461" t="-1147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F65577E-6D60-6964-C712-6932CF02E680}"/>
                  </a:ext>
                </a:extLst>
              </p:cNvPr>
              <p:cNvSpPr txBox="1"/>
              <p:nvPr/>
            </p:nvSpPr>
            <p:spPr>
              <a:xfrm>
                <a:off x="2780724" y="3719262"/>
                <a:ext cx="4951227" cy="371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), 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F65577E-6D60-6964-C712-6932CF02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24" y="3719262"/>
                <a:ext cx="4951227" cy="371768"/>
              </a:xfrm>
              <a:prstGeom prst="rect">
                <a:avLst/>
              </a:prstGeom>
              <a:blipFill>
                <a:blip r:embed="rId6"/>
                <a:stretch>
                  <a:fillRect l="-1108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7CDC8-42BC-7758-E0DF-A6C165511D5B}"/>
                  </a:ext>
                </a:extLst>
              </p:cNvPr>
              <p:cNvSpPr txBox="1"/>
              <p:nvPr/>
            </p:nvSpPr>
            <p:spPr>
              <a:xfrm>
                <a:off x="776514" y="4191866"/>
                <a:ext cx="10577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最终样本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通过初始噪声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/>
                  <a:t>逐步反推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得到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7CDC8-42BC-7758-E0DF-A6C165511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4" y="4191866"/>
                <a:ext cx="10577286" cy="369332"/>
              </a:xfrm>
              <a:prstGeom prst="rect">
                <a:avLst/>
              </a:prstGeom>
              <a:blipFill>
                <a:blip r:embed="rId7"/>
                <a:stretch>
                  <a:fillRect l="-46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93E8DCD-DC29-C647-E1CD-880C45B0B44D}"/>
              </a:ext>
            </a:extLst>
          </p:cNvPr>
          <p:cNvSpPr txBox="1"/>
          <p:nvPr/>
        </p:nvSpPr>
        <p:spPr>
          <a:xfrm>
            <a:off x="8450942" y="1957187"/>
            <a:ext cx="66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9D2ED0-EFF6-D184-DBE1-17C85100EC28}"/>
              </a:ext>
            </a:extLst>
          </p:cNvPr>
          <p:cNvSpPr txBox="1"/>
          <p:nvPr/>
        </p:nvSpPr>
        <p:spPr>
          <a:xfrm>
            <a:off x="8450942" y="3729526"/>
            <a:ext cx="66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396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C35E1-1C2A-8DE4-1F8C-508F2CC5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18" y="365125"/>
            <a:ext cx="7743467" cy="666153"/>
          </a:xfrm>
        </p:spPr>
        <p:txBody>
          <a:bodyPr/>
          <a:lstStyle/>
          <a:p>
            <a:r>
              <a:rPr lang="en-US" altLang="zh-CN" b="1" dirty="0">
                <a:solidFill>
                  <a:srgbClr val="800F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Denoising</a:t>
            </a:r>
            <a:r>
              <a:rPr lang="en-US" altLang="zh-CN" b="1" dirty="0">
                <a:solidFill>
                  <a:srgbClr val="800FBD"/>
                </a:solidFill>
              </a:rPr>
              <a:t> </a:t>
            </a:r>
            <a:r>
              <a:rPr lang="en-US" altLang="zh-CN" b="1" dirty="0"/>
              <a:t>as Depth Refinement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B77902-0618-A490-3328-FE9003E6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1A653C-04B5-8C82-0C5F-7C72548A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8DBCFE-3EE4-2D36-654F-CD5A137F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268DC9-CD3D-3E74-091A-AF5FB655F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8" y="1625790"/>
            <a:ext cx="2019366" cy="28084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194A59-6BCC-AC95-0B32-6B2D36461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710" y="1625778"/>
            <a:ext cx="2019712" cy="2808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6CA6C9-E139-F3A0-4909-500FD3C813A2}"/>
                  </a:ext>
                </a:extLst>
              </p:cNvPr>
              <p:cNvSpPr txBox="1"/>
              <p:nvPr/>
            </p:nvSpPr>
            <p:spPr>
              <a:xfrm>
                <a:off x="1425711" y="4434280"/>
                <a:ext cx="2743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46CA6C9-E139-F3A0-4909-500FD3C81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11" y="4434280"/>
                <a:ext cx="27430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B3E9867-E7EA-0DE3-AB90-64C144A25258}"/>
                  </a:ext>
                </a:extLst>
              </p:cNvPr>
              <p:cNvSpPr txBox="1"/>
              <p:nvPr/>
            </p:nvSpPr>
            <p:spPr>
              <a:xfrm>
                <a:off x="4395277" y="4434280"/>
                <a:ext cx="29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B3E9867-E7EA-0DE3-AB90-64C144A25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277" y="4434280"/>
                <a:ext cx="29944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右 11">
            <a:extLst>
              <a:ext uri="{FF2B5EF4-FFF2-40B4-BE49-F238E27FC236}">
                <a16:creationId xmlns:a16="http://schemas.microsoft.com/office/drawing/2014/main" id="{5FCAC28F-AAFF-62F3-ABD4-FEE6ED562F88}"/>
              </a:ext>
            </a:extLst>
          </p:cNvPr>
          <p:cNvSpPr/>
          <p:nvPr/>
        </p:nvSpPr>
        <p:spPr>
          <a:xfrm>
            <a:off x="2592584" y="3078949"/>
            <a:ext cx="910126" cy="128886"/>
          </a:xfrm>
          <a:prstGeom prst="rightArrow">
            <a:avLst/>
          </a:prstGeom>
          <a:solidFill>
            <a:srgbClr val="800FBD"/>
          </a:solidFill>
          <a:ln>
            <a:solidFill>
              <a:srgbClr val="800F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29CC573-4F99-B432-C392-663E4B2F5431}"/>
                  </a:ext>
                </a:extLst>
              </p:cNvPr>
              <p:cNvSpPr txBox="1"/>
              <p:nvPr/>
            </p:nvSpPr>
            <p:spPr>
              <a:xfrm>
                <a:off x="2592584" y="2740851"/>
                <a:ext cx="938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29CC573-4F99-B432-C392-663E4B2F5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584" y="2740851"/>
                <a:ext cx="938142" cy="369332"/>
              </a:xfrm>
              <a:prstGeom prst="rect">
                <a:avLst/>
              </a:prstGeom>
              <a:blipFill>
                <a:blip r:embed="rId6"/>
                <a:stretch>
                  <a:fillRect l="-6494" r="-1039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2A674D6-FD76-61E1-3D2F-7B0AC3427147}"/>
                  </a:ext>
                </a:extLst>
              </p:cNvPr>
              <p:cNvSpPr txBox="1"/>
              <p:nvPr/>
            </p:nvSpPr>
            <p:spPr>
              <a:xfrm>
                <a:off x="6037943" y="1458864"/>
                <a:ext cx="5580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给定输入图像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1800" dirty="0"/>
                  <a:t>，深度估计任务可被表示为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为目标深度图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2A674D6-FD76-61E1-3D2F-7B0AC3427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43" y="1458864"/>
                <a:ext cx="5580839" cy="646331"/>
              </a:xfrm>
              <a:prstGeom prst="rect">
                <a:avLst/>
              </a:prstGeom>
              <a:blipFill>
                <a:blip r:embed="rId7"/>
                <a:stretch>
                  <a:fillRect l="-873" t="-4717" r="-873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FD61564-A27D-4DF8-DECB-3AB6CC8CC7BF}"/>
                  </a:ext>
                </a:extLst>
              </p:cNvPr>
              <p:cNvSpPr txBox="1"/>
              <p:nvPr/>
            </p:nvSpPr>
            <p:spPr>
              <a:xfrm>
                <a:off x="6037943" y="2153446"/>
                <a:ext cx="55808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由</a:t>
                </a:r>
                <a:r>
                  <a:rPr lang="en-US" altLang="zh-CN" b="1" dirty="0"/>
                  <a:t>(1)</a:t>
                </a:r>
                <a:r>
                  <a:rPr lang="zh-CN" altLang="en-US" dirty="0"/>
                  <a:t>，可以将深度估计重新转换为一个由视觉条件引导的去噪过程</a:t>
                </a:r>
                <a:r>
                  <a:rPr lang="en-US" altLang="zh-CN" dirty="0"/>
                  <a:t>(Visual-Conditioned)</a:t>
                </a:r>
                <a:r>
                  <a:rPr lang="zh-CN" altLang="en-US" dirty="0"/>
                  <a:t>，它通过逐步细化深度分布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/>
                  <a:t>来得到最终的深度图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  <a:r>
                  <a:rPr lang="zh-CN" altLang="en-US" dirty="0"/>
                  <a:t>根据</a:t>
                </a:r>
                <a:r>
                  <a:rPr lang="en-US" altLang="zh-CN" b="1" dirty="0"/>
                  <a:t>(2)</a:t>
                </a:r>
                <a:r>
                  <a:rPr lang="zh-CN" altLang="en-US" dirty="0"/>
                  <a:t>，其可表示为：</a:t>
                </a:r>
                <a:endParaRPr lang="zh-CN" altLang="en-US" b="1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FD61564-A27D-4DF8-DECB-3AB6CC8CC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43" y="2153446"/>
                <a:ext cx="5580839" cy="1200329"/>
              </a:xfrm>
              <a:prstGeom prst="rect">
                <a:avLst/>
              </a:prstGeom>
              <a:blipFill>
                <a:blip r:embed="rId8"/>
                <a:stretch>
                  <a:fillRect l="-873" t="-2538" r="-873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044DD3-AEE5-76EC-7B87-2749BE8CBD7B}"/>
                  </a:ext>
                </a:extLst>
              </p:cNvPr>
              <p:cNvSpPr txBox="1"/>
              <p:nvPr/>
            </p:nvSpPr>
            <p:spPr>
              <a:xfrm>
                <a:off x="6120674" y="3353775"/>
                <a:ext cx="5498108" cy="371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), </m:t>
                          </m:r>
                          <m:sSubSup>
                            <m:sSub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altLang="zh-C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B044DD3-AEE5-76EC-7B87-2749BE8CB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674" y="3353775"/>
                <a:ext cx="5498108" cy="371768"/>
              </a:xfrm>
              <a:prstGeom prst="rect">
                <a:avLst/>
              </a:prstGeom>
              <a:blipFill>
                <a:blip r:embed="rId9"/>
                <a:stretch>
                  <a:fillRect l="-776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88931F68-9D59-D0FE-0ADE-4CB5518E81DB}"/>
              </a:ext>
            </a:extLst>
          </p:cNvPr>
          <p:cNvSpPr txBox="1"/>
          <p:nvPr/>
        </p:nvSpPr>
        <p:spPr>
          <a:xfrm>
            <a:off x="11774085" y="3373176"/>
            <a:ext cx="51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28E437F-BFF5-E902-8535-A6749EE6FBA3}"/>
                  </a:ext>
                </a:extLst>
              </p:cNvPr>
              <p:cNvSpPr txBox="1"/>
              <p:nvPr/>
            </p:nvSpPr>
            <p:spPr>
              <a:xfrm>
                <a:off x="6037943" y="3884338"/>
                <a:ext cx="55808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其中，模型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被</m:t>
                    </m:r>
                  </m:oMath>
                </a14:m>
                <a:r>
                  <a:rPr lang="zh-CN" altLang="en-US" dirty="0"/>
                  <a:t>训练来逐步细化深度分布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/>
                  <a:t>直至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algn="just"/>
                <a:r>
                  <a:rPr lang="zh-CN" altLang="en-US" dirty="0"/>
                  <a:t>为了加速去噪过程，本模型还采用了</a:t>
                </a:r>
                <a:r>
                  <a:rPr lang="en-US" altLang="zh-CN" b="1" dirty="0"/>
                  <a:t>DDIM</a:t>
                </a:r>
                <a:r>
                  <a:rPr lang="en-US" altLang="zh-CN" b="1" baseline="30000" dirty="0"/>
                  <a:t>[2]</a:t>
                </a:r>
                <a:r>
                  <a:rPr lang="zh-CN" altLang="en-US" dirty="0"/>
                  <a:t>优化策略，即将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sty m:val="p"/>
                      </m:rPr>
                      <a:rPr lang="el-GR" altLang="zh-CN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  <m:r>
                      <a:rPr lang="el-GR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，使得预测过程更加具有确定性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28E437F-BFF5-E902-8535-A6749EE6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43" y="3884338"/>
                <a:ext cx="5580839" cy="1200329"/>
              </a:xfrm>
              <a:prstGeom prst="rect">
                <a:avLst/>
              </a:prstGeom>
              <a:blipFill>
                <a:blip r:embed="rId10"/>
                <a:stretch>
                  <a:fillRect l="-873" t="-2538" r="-4913" b="-7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15">
            <a:extLst>
              <a:ext uri="{FF2B5EF4-FFF2-40B4-BE49-F238E27FC236}">
                <a16:creationId xmlns:a16="http://schemas.microsoft.com/office/drawing/2014/main" id="{27794E53-3C05-7F1C-E2D6-8FB847355775}"/>
              </a:ext>
            </a:extLst>
          </p:cNvPr>
          <p:cNvSpPr txBox="1"/>
          <p:nvPr/>
        </p:nvSpPr>
        <p:spPr>
          <a:xfrm>
            <a:off x="652678" y="6158585"/>
            <a:ext cx="103636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[1]Yang Song and Stefano Ermon. Improved techniques for training score-based generative models. (NIPS/</a:t>
            </a:r>
            <a:r>
              <a:rPr lang="en-US" altLang="zh-CN" sz="1200" dirty="0" err="1">
                <a:solidFill>
                  <a:srgbClr val="7E7E7E"/>
                </a:solidFill>
                <a:latin typeface="Times New Roman"/>
                <a:cs typeface="Times New Roman"/>
              </a:rPr>
              <a:t>NeurIPS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)</a:t>
            </a:r>
            <a:endParaRPr lang="zh-CN" altLang="en-US"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8383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A7D39-DED5-B5D9-F033-94EFEEB4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ACE1B8-C099-8A68-5290-7B66C0E7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A9618A-AC8E-88A8-6C95-2E5DB50B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6FD659-0FB6-4288-9647-B5D95A85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3720E0-4267-971E-AFA5-35BD9811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897"/>
            <a:ext cx="12192000" cy="30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0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3A30-595E-3229-6F49-BF024C66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B58B1-0D3D-E03D-3285-25502562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21DCDB-3591-6717-C1E6-F1907970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CFC40C-5A98-2776-A940-100DFB17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7829A5-60E5-465C-300D-E17CBAFE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C37FD1-4254-8013-7621-F6FCDCAA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0833"/>
          <a:stretch/>
        </p:blipFill>
        <p:spPr>
          <a:xfrm>
            <a:off x="4267468" y="1031278"/>
            <a:ext cx="3657064" cy="47954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33CB9B-7AF1-3581-43B2-8C9862148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32" y="0"/>
            <a:ext cx="4218064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8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2E84-A79E-EFC0-8694-B92B4B323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D79FE-BF2D-5FE8-BC86-2A71C127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2C9782-8535-9CAB-37ED-BB7E6130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3AEA7B-1056-5EEF-32D2-40B434BD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EC3D4B-36A5-42B4-B53F-A62AECD5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725D93-FE46-6C82-4F5B-C0EAE34C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262"/>
          <a:stretch/>
        </p:blipFill>
        <p:spPr>
          <a:xfrm>
            <a:off x="2495905" y="1031278"/>
            <a:ext cx="7200189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969A8-8F79-0C4B-6CB9-A12AAB727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22453-62A5-3721-A471-1ACD1254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Architecture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707A3F-76AA-4983-5135-632D32A27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Depth Estimation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CADB22-2426-DF9D-41AD-4CDA8D96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6F5A3D-0A64-6AE1-A63E-15F12B07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5D45B8-EF1A-F126-56E6-BC68F318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098" r="19323"/>
          <a:stretch/>
        </p:blipFill>
        <p:spPr>
          <a:xfrm>
            <a:off x="2034182" y="1031278"/>
            <a:ext cx="8123635" cy="4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98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1186</Words>
  <Application>Microsoft Office PowerPoint</Application>
  <PresentationFormat>宽屏</PresentationFormat>
  <Paragraphs>135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Inter</vt:lpstr>
      <vt:lpstr>等线</vt:lpstr>
      <vt:lpstr>Arial</vt:lpstr>
      <vt:lpstr>Calibri</vt:lpstr>
      <vt:lpstr>Cambria Math</vt:lpstr>
      <vt:lpstr>Segoe UI</vt:lpstr>
      <vt:lpstr>Times New Roman</vt:lpstr>
      <vt:lpstr>Office 主题​​</vt:lpstr>
      <vt:lpstr>PowerPoint 演示文稿</vt:lpstr>
      <vt:lpstr>Diffusion Model</vt:lpstr>
      <vt:lpstr>DiffusionDepth</vt:lpstr>
      <vt:lpstr>Preliminaries</vt:lpstr>
      <vt:lpstr>Denoising as Depth Refinement</vt:lpstr>
      <vt:lpstr>Network Architecture</vt:lpstr>
      <vt:lpstr>Network Architecture</vt:lpstr>
      <vt:lpstr>Network Architecture</vt:lpstr>
      <vt:lpstr>Network Architecture</vt:lpstr>
      <vt:lpstr>Network Architecture</vt:lpstr>
      <vt:lpstr>Network Architecture</vt:lpstr>
      <vt:lpstr>Monocular Conditioned Denoising Block</vt:lpstr>
      <vt:lpstr>Monocular Conditioned Denoising Block</vt:lpstr>
      <vt:lpstr>Training</vt:lpstr>
      <vt:lpstr>Depth Latent Space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70</cp:revision>
  <dcterms:created xsi:type="dcterms:W3CDTF">2025-02-06T09:29:27Z</dcterms:created>
  <dcterms:modified xsi:type="dcterms:W3CDTF">2025-03-24T06:12:26Z</dcterms:modified>
</cp:coreProperties>
</file>